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3" r:id="rId3"/>
    <p:sldId id="279" r:id="rId4"/>
    <p:sldId id="280" r:id="rId5"/>
    <p:sldId id="284" r:id="rId6"/>
    <p:sldId id="286" r:id="rId7"/>
    <p:sldId id="289" r:id="rId8"/>
    <p:sldId id="288" r:id="rId9"/>
    <p:sldId id="299" r:id="rId10"/>
    <p:sldId id="300" r:id="rId11"/>
    <p:sldId id="285" r:id="rId12"/>
    <p:sldId id="292" r:id="rId13"/>
    <p:sldId id="293" r:id="rId14"/>
    <p:sldId id="296" r:id="rId15"/>
    <p:sldId id="297" r:id="rId16"/>
    <p:sldId id="294" r:id="rId17"/>
    <p:sldId id="298" r:id="rId18"/>
    <p:sldId id="290" r:id="rId19"/>
    <p:sldId id="259" r:id="rId20"/>
    <p:sldId id="256" r:id="rId21"/>
    <p:sldId id="257" r:id="rId22"/>
    <p:sldId id="260" r:id="rId23"/>
    <p:sldId id="262" r:id="rId24"/>
    <p:sldId id="263" r:id="rId25"/>
    <p:sldId id="265" r:id="rId26"/>
    <p:sldId id="266" r:id="rId27"/>
    <p:sldId id="261" r:id="rId28"/>
    <p:sldId id="267" r:id="rId29"/>
    <p:sldId id="291" r:id="rId30"/>
    <p:sldId id="268" r:id="rId31"/>
    <p:sldId id="269" r:id="rId32"/>
    <p:sldId id="270" r:id="rId33"/>
    <p:sldId id="27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828" y="-7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4A24F7-A150-433D-9CFB-F67919D431F0}" type="datetimeFigureOut">
              <a:rPr lang="en-US" smtClean="0"/>
              <a:pPr/>
              <a:t>10/09/2018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0602F-00F1-4741-BEAB-F9436D3282A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4A24F7-A150-433D-9CFB-F67919D431F0}" type="datetimeFigureOut">
              <a:rPr lang="en-US" smtClean="0"/>
              <a:pPr/>
              <a:t>10/09/2018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0602F-00F1-4741-BEAB-F9436D3282A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4A24F7-A150-433D-9CFB-F67919D431F0}" type="datetimeFigureOut">
              <a:rPr lang="en-US" smtClean="0"/>
              <a:pPr/>
              <a:t>10/09/2018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0602F-00F1-4741-BEAB-F9436D3282A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4A24F7-A150-433D-9CFB-F67919D431F0}" type="datetimeFigureOut">
              <a:rPr lang="en-US" smtClean="0"/>
              <a:pPr/>
              <a:t>10/09/2018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0602F-00F1-4741-BEAB-F9436D3282A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4A24F7-A150-433D-9CFB-F67919D431F0}" type="datetimeFigureOut">
              <a:rPr lang="en-US" smtClean="0"/>
              <a:pPr/>
              <a:t>10/09/2018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0602F-00F1-4741-BEAB-F9436D3282A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4A24F7-A150-433D-9CFB-F67919D431F0}" type="datetimeFigureOut">
              <a:rPr lang="en-US" smtClean="0"/>
              <a:pPr/>
              <a:t>10/09/2018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0602F-00F1-4741-BEAB-F9436D3282A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4A24F7-A150-433D-9CFB-F67919D431F0}" type="datetimeFigureOut">
              <a:rPr lang="en-US" smtClean="0"/>
              <a:pPr/>
              <a:t>10/09/2018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B0602F-00F1-4741-BEAB-F9436D3282A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4A24F7-A150-433D-9CFB-F67919D431F0}" type="datetimeFigureOut">
              <a:rPr lang="en-US" smtClean="0"/>
              <a:pPr/>
              <a:t>10/09/2018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B0602F-00F1-4741-BEAB-F9436D3282A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4A24F7-A150-433D-9CFB-F67919D431F0}" type="datetimeFigureOut">
              <a:rPr lang="en-US" smtClean="0"/>
              <a:pPr/>
              <a:t>10/09/2018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B0602F-00F1-4741-BEAB-F9436D3282A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4A24F7-A150-433D-9CFB-F67919D431F0}" type="datetimeFigureOut">
              <a:rPr lang="en-US" smtClean="0"/>
              <a:pPr/>
              <a:t>10/09/2018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0602F-00F1-4741-BEAB-F9436D3282A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4A24F7-A150-433D-9CFB-F67919D431F0}" type="datetimeFigureOut">
              <a:rPr lang="en-US" smtClean="0"/>
              <a:pPr/>
              <a:t>10/09/2018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B0602F-00F1-4741-BEAB-F9436D3282A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4A24F7-A150-433D-9CFB-F67919D431F0}" type="datetimeFigureOut">
              <a:rPr lang="en-US" smtClean="0"/>
              <a:pPr/>
              <a:t>10/09/2018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0602F-00F1-4741-BEAB-F9436D3282A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lls_with_phones_95105.jpg"/>
          <p:cNvPicPr>
            <a:picLocks noChangeAspect="1"/>
          </p:cNvPicPr>
          <p:nvPr/>
        </p:nvPicPr>
        <p:blipFill>
          <a:blip r:embed="rId2" cstate="print"/>
          <a:srcRect l="7391" t="7110" r="7124" b="10420"/>
          <a:stretch>
            <a:fillRect/>
          </a:stretch>
        </p:blipFill>
        <p:spPr>
          <a:xfrm>
            <a:off x="1905000" y="762000"/>
            <a:ext cx="5486400" cy="530352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_Cell_Receptor.jpg"/>
          <p:cNvPicPr>
            <a:picLocks noChangeAspect="1"/>
          </p:cNvPicPr>
          <p:nvPr/>
        </p:nvPicPr>
        <p:blipFill>
          <a:blip r:embed="rId2" cstate="print"/>
          <a:stretch>
            <a:fillRect/>
          </a:stretch>
        </p:blipFill>
        <p:spPr>
          <a:xfrm>
            <a:off x="1238250" y="152400"/>
            <a:ext cx="6667500" cy="637222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e2d993cf694c1020ee92a1fce62f74ecb1499de.jpg"/>
          <p:cNvPicPr>
            <a:picLocks noChangeAspect="1"/>
          </p:cNvPicPr>
          <p:nvPr/>
        </p:nvPicPr>
        <p:blipFill>
          <a:blip r:embed="rId2" cstate="print"/>
          <a:stretch>
            <a:fillRect/>
          </a:stretch>
        </p:blipFill>
        <p:spPr>
          <a:xfrm>
            <a:off x="1481137" y="1247775"/>
            <a:ext cx="6181725" cy="4362450"/>
          </a:xfrm>
          <a:prstGeom prst="rect">
            <a:avLst/>
          </a:prstGeom>
        </p:spPr>
      </p:pic>
      <p:sp>
        <p:nvSpPr>
          <p:cNvPr id="4" name="TextBox 3"/>
          <p:cNvSpPr txBox="1"/>
          <p:nvPr/>
        </p:nvSpPr>
        <p:spPr>
          <a:xfrm>
            <a:off x="0" y="152400"/>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Endocrine Signaling- Estrogen</a:t>
            </a:r>
            <a:endParaRPr lang="en-US"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rmones.jpg"/>
          <p:cNvPicPr>
            <a:picLocks noChangeAspect="1"/>
          </p:cNvPicPr>
          <p:nvPr/>
        </p:nvPicPr>
        <p:blipFill>
          <a:blip r:embed="rId2" cstate="print"/>
          <a:stretch>
            <a:fillRect/>
          </a:stretch>
        </p:blipFill>
        <p:spPr>
          <a:xfrm>
            <a:off x="1971675" y="885825"/>
            <a:ext cx="5419725" cy="5667375"/>
          </a:xfrm>
          <a:prstGeom prst="rect">
            <a:avLst/>
          </a:prstGeom>
        </p:spPr>
      </p:pic>
      <p:sp>
        <p:nvSpPr>
          <p:cNvPr id="3" name="TextBox 2"/>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Endocrine System</a:t>
            </a:r>
            <a:endParaRPr 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Endocrine-System-in-Humans.png"/>
          <p:cNvPicPr>
            <a:picLocks noChangeAspect="1"/>
          </p:cNvPicPr>
          <p:nvPr/>
        </p:nvPicPr>
        <p:blipFill>
          <a:blip r:embed="rId2" cstate="print"/>
          <a:stretch>
            <a:fillRect/>
          </a:stretch>
        </p:blipFill>
        <p:spPr>
          <a:xfrm>
            <a:off x="457200" y="1066800"/>
            <a:ext cx="8229600" cy="5425608"/>
          </a:xfrm>
          <a:prstGeom prst="rect">
            <a:avLst/>
          </a:prstGeom>
        </p:spPr>
      </p:pic>
      <p:sp>
        <p:nvSpPr>
          <p:cNvPr id="3" name="TextBox 2"/>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Endocrine System</a:t>
            </a:r>
            <a:endParaRPr lang="en-US"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shtdexu37797.jpg"/>
          <p:cNvPicPr>
            <a:picLocks noChangeAspect="1"/>
          </p:cNvPicPr>
          <p:nvPr/>
        </p:nvPicPr>
        <p:blipFill>
          <a:blip r:embed="rId2" cstate="print"/>
          <a:stretch>
            <a:fillRect/>
          </a:stretch>
        </p:blipFill>
        <p:spPr>
          <a:xfrm>
            <a:off x="0" y="1219200"/>
            <a:ext cx="9144000" cy="4838529"/>
          </a:xfrm>
          <a:prstGeom prst="rect">
            <a:avLst/>
          </a:prstGeom>
        </p:spPr>
      </p:pic>
      <p:sp>
        <p:nvSpPr>
          <p:cNvPr id="3" name="TextBox 2"/>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Hormones</a:t>
            </a:r>
            <a:endParaRPr lang="en-US"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nctions+of+Thyroid+Hormones.jpg"/>
          <p:cNvPicPr>
            <a:picLocks noChangeAspect="1"/>
          </p:cNvPicPr>
          <p:nvPr/>
        </p:nvPicPr>
        <p:blipFill>
          <a:blip r:embed="rId2" cstate="print"/>
          <a:srcRec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heromones.jpg"/>
          <p:cNvPicPr>
            <a:picLocks noChangeAspect="1"/>
          </p:cNvPicPr>
          <p:nvPr/>
        </p:nvPicPr>
        <p:blipFill>
          <a:blip r:embed="rId2" cstate="print"/>
          <a:stretch>
            <a:fillRect/>
          </a:stretch>
        </p:blipFill>
        <p:spPr>
          <a:xfrm>
            <a:off x="4619625" y="574513"/>
            <a:ext cx="4219575" cy="2930687"/>
          </a:xfrm>
          <a:prstGeom prst="rect">
            <a:avLst/>
          </a:prstGeom>
        </p:spPr>
      </p:pic>
      <p:pic>
        <p:nvPicPr>
          <p:cNvPr id="4" name="Picture 3" descr="204d8a1526528e61d8f586fc37329e4deaa4ed4b.png"/>
          <p:cNvPicPr>
            <a:picLocks noChangeAspect="1"/>
          </p:cNvPicPr>
          <p:nvPr/>
        </p:nvPicPr>
        <p:blipFill>
          <a:blip r:embed="rId3" cstate="print"/>
          <a:stretch>
            <a:fillRect/>
          </a:stretch>
        </p:blipFill>
        <p:spPr>
          <a:xfrm>
            <a:off x="457200" y="2667000"/>
            <a:ext cx="2771775" cy="2543175"/>
          </a:xfrm>
          <a:prstGeom prst="rect">
            <a:avLst/>
          </a:prstGeom>
        </p:spPr>
      </p:pic>
      <p:pic>
        <p:nvPicPr>
          <p:cNvPr id="5" name="Picture 4" descr="pheromones-bkk-6-638.jpg"/>
          <p:cNvPicPr>
            <a:picLocks noChangeAspect="1"/>
          </p:cNvPicPr>
          <p:nvPr/>
        </p:nvPicPr>
        <p:blipFill>
          <a:blip r:embed="rId4" cstate="print"/>
          <a:srcRect l="23668" t="36639" r="24922" b="16597"/>
          <a:stretch>
            <a:fillRect/>
          </a:stretch>
        </p:blipFill>
        <p:spPr>
          <a:xfrm>
            <a:off x="5257800" y="4267200"/>
            <a:ext cx="3124200" cy="2133600"/>
          </a:xfrm>
          <a:prstGeom prst="rect">
            <a:avLst/>
          </a:prstGeom>
        </p:spPr>
      </p:pic>
      <p:sp>
        <p:nvSpPr>
          <p:cNvPr id="6" name="TextBox 5"/>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Pheromones</a:t>
            </a:r>
            <a:endParaRPr 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5221548710871-2015-03WyattF4.jpg"/>
          <p:cNvPicPr>
            <a:picLocks noChangeAspect="1"/>
          </p:cNvPicPr>
          <p:nvPr/>
        </p:nvPicPr>
        <p:blipFill>
          <a:blip r:embed="rId2" cstate="print"/>
          <a:stretch>
            <a:fillRect/>
          </a:stretch>
        </p:blipFill>
        <p:spPr>
          <a:xfrm>
            <a:off x="685800" y="3886200"/>
            <a:ext cx="7620000" cy="2952750"/>
          </a:xfrm>
          <a:prstGeom prst="rect">
            <a:avLst/>
          </a:prstGeom>
        </p:spPr>
      </p:pic>
      <p:pic>
        <p:nvPicPr>
          <p:cNvPr id="3" name="Picture 2" descr="How_Pheromones_Work.jpg"/>
          <p:cNvPicPr>
            <a:picLocks noChangeAspect="1"/>
          </p:cNvPicPr>
          <p:nvPr/>
        </p:nvPicPr>
        <p:blipFill>
          <a:blip r:embed="rId3" cstate="print"/>
          <a:stretch>
            <a:fillRect/>
          </a:stretch>
        </p:blipFill>
        <p:spPr>
          <a:xfrm>
            <a:off x="914400" y="152400"/>
            <a:ext cx="7315200" cy="37673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2743200"/>
            <a:ext cx="2514600" cy="461665"/>
          </a:xfrm>
          <a:prstGeom prst="rect">
            <a:avLst/>
          </a:prstGeom>
          <a:noFill/>
        </p:spPr>
        <p:txBody>
          <a:bodyPr wrap="square" rtlCol="0">
            <a:spAutoFit/>
          </a:bodyPr>
          <a:lstStyle/>
          <a:p>
            <a:pPr algn="ctr"/>
            <a:r>
              <a:rPr lang="en-US" sz="2400" b="1" dirty="0" smtClean="0">
                <a:solidFill>
                  <a:schemeClr val="accent2">
                    <a:lumMod val="75000"/>
                  </a:schemeClr>
                </a:solidFill>
              </a:rPr>
              <a:t>Cell-Cell Junctions</a:t>
            </a:r>
            <a:endParaRPr lang="en-US"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4100" t="23958" r="25036" b="10417"/>
          <a:stretch>
            <a:fillRect/>
          </a:stretch>
        </p:blipFill>
        <p:spPr bwMode="auto">
          <a:xfrm>
            <a:off x="0" y="1447800"/>
            <a:ext cx="9144000" cy="4760926"/>
          </a:xfrm>
          <a:prstGeom prst="rect">
            <a:avLst/>
          </a:prstGeom>
          <a:noFill/>
          <a:ln w="9525">
            <a:noFill/>
            <a:miter lim="800000"/>
            <a:headEnd/>
            <a:tailEnd/>
          </a:ln>
        </p:spPr>
      </p:pic>
      <p:sp>
        <p:nvSpPr>
          <p:cNvPr id="3" name="TextBox 2"/>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Cross-section to show cell arrangement in tissues</a:t>
            </a:r>
            <a:endParaRPr lang="en-US"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ignaling+by+secreted+molecules.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19_3.jpg"/>
          <p:cNvPicPr>
            <a:picLocks noChangeAspect="1"/>
          </p:cNvPicPr>
          <p:nvPr/>
        </p:nvPicPr>
        <p:blipFill>
          <a:blip r:embed="rId2" cstate="print"/>
          <a:stretch>
            <a:fillRect/>
          </a:stretch>
        </p:blipFill>
        <p:spPr>
          <a:xfrm>
            <a:off x="0" y="990600"/>
            <a:ext cx="9144000" cy="5423488"/>
          </a:xfrm>
          <a:prstGeom prst="rect">
            <a:avLst/>
          </a:prstGeom>
        </p:spPr>
      </p:pic>
      <p:sp>
        <p:nvSpPr>
          <p:cNvPr id="3" name="TextBox 2"/>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Types of Cell Junctions</a:t>
            </a:r>
            <a:endParaRPr lang="en-US"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4100" t="27083" r="54905" b="10417"/>
          <a:stretch>
            <a:fillRect/>
          </a:stretch>
        </p:blipFill>
        <p:spPr bwMode="auto">
          <a:xfrm>
            <a:off x="762000" y="435429"/>
            <a:ext cx="7315200" cy="62701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ellular-tight-junction.jpg"/>
          <p:cNvPicPr>
            <a:picLocks noChangeAspect="1"/>
          </p:cNvPicPr>
          <p:nvPr/>
        </p:nvPicPr>
        <p:blipFill>
          <a:blip r:embed="rId2" cstate="print"/>
          <a:stretch>
            <a:fillRect/>
          </a:stretch>
        </p:blipFill>
        <p:spPr>
          <a:xfrm>
            <a:off x="1" y="548640"/>
            <a:ext cx="4467055" cy="6309360"/>
          </a:xfrm>
          <a:prstGeom prst="rect">
            <a:avLst/>
          </a:prstGeom>
        </p:spPr>
      </p:pic>
      <p:pic>
        <p:nvPicPr>
          <p:cNvPr id="5" name="Picture 4" descr="structure-of-tight-junctions.jpg"/>
          <p:cNvPicPr>
            <a:picLocks noChangeAspect="1"/>
          </p:cNvPicPr>
          <p:nvPr/>
        </p:nvPicPr>
        <p:blipFill>
          <a:blip r:embed="rId3" cstate="print"/>
          <a:stretch>
            <a:fillRect/>
          </a:stretch>
        </p:blipFill>
        <p:spPr>
          <a:xfrm>
            <a:off x="4572000" y="1219200"/>
            <a:ext cx="4572000" cy="4114800"/>
          </a:xfrm>
          <a:prstGeom prst="rect">
            <a:avLst/>
          </a:prstGeom>
        </p:spPr>
      </p:pic>
      <p:sp>
        <p:nvSpPr>
          <p:cNvPr id="6" name="TextBox 5"/>
          <p:cNvSpPr txBox="1"/>
          <p:nvPr/>
        </p:nvSpPr>
        <p:spPr>
          <a:xfrm>
            <a:off x="0" y="878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Tight junctions</a:t>
            </a:r>
            <a:endParaRPr lang="en-US"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685800"/>
            <a:ext cx="8534400" cy="3416320"/>
          </a:xfrm>
          <a:prstGeom prst="rect">
            <a:avLst/>
          </a:prstGeom>
          <a:noFill/>
        </p:spPr>
        <p:txBody>
          <a:bodyPr wrap="square" rtlCol="0">
            <a:spAutoFit/>
          </a:bodyPr>
          <a:lstStyle/>
          <a:p>
            <a:r>
              <a:rPr lang="en-US" b="1" dirty="0" smtClean="0"/>
              <a:t>Tight Junctions</a:t>
            </a:r>
          </a:p>
          <a:p>
            <a:endParaRPr lang="en-US" dirty="0" smtClean="0"/>
          </a:p>
          <a:p>
            <a:r>
              <a:rPr lang="en-US" dirty="0" smtClean="0"/>
              <a:t>Epithelial Cells- serve as selective permeability barriers, separating fluids on each side that have different chemical compositions. Tight junctions play two distinct roles in this selective-barrier function:</a:t>
            </a:r>
          </a:p>
          <a:p>
            <a:endParaRPr lang="en-US" dirty="0" smtClean="0"/>
          </a:p>
          <a:p>
            <a:r>
              <a:rPr lang="en-US" dirty="0" smtClean="0"/>
              <a:t>1. They function as barriers to the diffusion of membrane proteins between apical and </a:t>
            </a:r>
            <a:r>
              <a:rPr lang="en-US" dirty="0" err="1" smtClean="0"/>
              <a:t>basolateral</a:t>
            </a:r>
            <a:r>
              <a:rPr lang="en-US" dirty="0" smtClean="0"/>
              <a:t> domains of the plasma membrane.</a:t>
            </a:r>
          </a:p>
          <a:p>
            <a:endParaRPr lang="en-US" dirty="0" smtClean="0"/>
          </a:p>
          <a:p>
            <a:r>
              <a:rPr lang="en-US" dirty="0" smtClean="0"/>
              <a:t>2. they seal neighboring cells together so that water-soluble molecules cannot leak between the cells: if a low-molecular-weight tracer is added to one side of an epithelial cell sheet, it will usually not pass beyond the tight junction.</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381000"/>
            <a:ext cx="5105400" cy="6463308"/>
          </a:xfrm>
          <a:prstGeom prst="rect">
            <a:avLst/>
          </a:prstGeom>
        </p:spPr>
        <p:txBody>
          <a:bodyPr wrap="square">
            <a:spAutoFit/>
          </a:bodyPr>
          <a:lstStyle/>
          <a:p>
            <a:pPr algn="just"/>
            <a:r>
              <a:rPr lang="en-US" b="1" dirty="0" smtClean="0"/>
              <a:t>Anchoring Junctions</a:t>
            </a:r>
          </a:p>
          <a:p>
            <a:pPr algn="just"/>
            <a:endParaRPr lang="en-US" dirty="0" smtClean="0"/>
          </a:p>
          <a:p>
            <a:pPr algn="just"/>
            <a:endParaRPr lang="en-US" dirty="0" smtClean="0"/>
          </a:p>
          <a:p>
            <a:pPr algn="just">
              <a:buFont typeface="Arial" pitchFamily="34" charset="0"/>
              <a:buChar char="•"/>
            </a:pPr>
            <a:r>
              <a:rPr lang="en-US" dirty="0" smtClean="0"/>
              <a:t>Anchoring junctions are widely distributed in animal tissues. They enable groups of cells, such as those in an epithelium, to function as robust structural units by connecting the </a:t>
            </a:r>
            <a:r>
              <a:rPr lang="en-US" dirty="0" err="1" smtClean="0"/>
              <a:t>cytoskeletal</a:t>
            </a:r>
            <a:r>
              <a:rPr lang="en-US" dirty="0" smtClean="0"/>
              <a:t> elements of a cell either to those of another cell or to the</a:t>
            </a:r>
          </a:p>
          <a:p>
            <a:pPr algn="just"/>
            <a:r>
              <a:rPr lang="en-US" dirty="0" smtClean="0"/>
              <a:t>extracellular matrix.</a:t>
            </a:r>
          </a:p>
          <a:p>
            <a:pPr algn="just"/>
            <a:endParaRPr lang="en-US" dirty="0" smtClean="0"/>
          </a:p>
          <a:p>
            <a:pPr algn="just">
              <a:buFont typeface="Arial" pitchFamily="34" charset="0"/>
              <a:buChar char="•"/>
            </a:pPr>
            <a:r>
              <a:rPr lang="en-US" dirty="0" smtClean="0"/>
              <a:t>They are most abundant in tissues that are subjected to severe mechanical stress, such as heart muscle and skin epithelium (epidermis). They occur in three structurally and functionally different forms: </a:t>
            </a:r>
          </a:p>
          <a:p>
            <a:pPr marL="342900" indent="-342900" algn="just">
              <a:buAutoNum type="arabicParenBoth"/>
            </a:pPr>
            <a:r>
              <a:rPr lang="en-US" i="1" dirty="0" err="1" smtClean="0"/>
              <a:t>Adherens</a:t>
            </a:r>
            <a:r>
              <a:rPr lang="en-US" i="1" dirty="0" smtClean="0"/>
              <a:t> junctions : </a:t>
            </a:r>
            <a:r>
              <a:rPr lang="en-US" b="1" dirty="0" err="1" smtClean="0"/>
              <a:t>Adherens</a:t>
            </a:r>
            <a:r>
              <a:rPr lang="en-US" b="1" dirty="0" smtClean="0"/>
              <a:t> Junctions Connect Bundles of </a:t>
            </a:r>
            <a:r>
              <a:rPr lang="en-US" b="1" dirty="0" err="1" smtClean="0"/>
              <a:t>Actin</a:t>
            </a:r>
            <a:r>
              <a:rPr lang="en-US" b="1" dirty="0" smtClean="0"/>
              <a:t> Filaments from Cell to Cell or from Cell to Extracellular Matrix</a:t>
            </a:r>
            <a:endParaRPr lang="en-US" i="1" dirty="0" smtClean="0"/>
          </a:p>
          <a:p>
            <a:pPr marL="342900" indent="-342900" algn="just">
              <a:buAutoNum type="arabicParenBoth"/>
            </a:pPr>
            <a:r>
              <a:rPr lang="en-US" i="1" dirty="0" err="1" smtClean="0"/>
              <a:t>Desmosomes</a:t>
            </a:r>
            <a:r>
              <a:rPr lang="en-US" i="1" dirty="0" smtClean="0"/>
              <a:t> and</a:t>
            </a:r>
          </a:p>
          <a:p>
            <a:pPr marL="342900" indent="-342900" algn="just"/>
            <a:r>
              <a:rPr lang="en-US" i="1" dirty="0" smtClean="0"/>
              <a:t>(3) </a:t>
            </a:r>
            <a:r>
              <a:rPr lang="en-US" i="1" dirty="0" err="1" smtClean="0"/>
              <a:t>Hemidesmosomes</a:t>
            </a:r>
            <a:r>
              <a:rPr lang="en-US" i="1" dirty="0" smtClean="0"/>
              <a:t>   : </a:t>
            </a:r>
            <a:r>
              <a:rPr lang="en-US" b="1" dirty="0" err="1" smtClean="0"/>
              <a:t>Desmosomes</a:t>
            </a:r>
            <a:r>
              <a:rPr lang="en-US" b="1" dirty="0" smtClean="0"/>
              <a:t> Connect Intermediate Filaments from Cell to Cell; </a:t>
            </a:r>
            <a:r>
              <a:rPr lang="en-US" b="1" dirty="0" err="1" smtClean="0"/>
              <a:t>Hemidesmosomes</a:t>
            </a:r>
            <a:r>
              <a:rPr lang="en-US" b="1" dirty="0" smtClean="0"/>
              <a:t> Connect Them to the Basal Lamina</a:t>
            </a:r>
            <a:endParaRPr lang="en-US" i="1" dirty="0" smtClean="0"/>
          </a:p>
          <a:p>
            <a:pPr marL="342900" indent="-342900" algn="just"/>
            <a:endParaRPr lang="en-US" i="1" dirty="0" smtClean="0"/>
          </a:p>
        </p:txBody>
      </p:sp>
      <p:pic>
        <p:nvPicPr>
          <p:cNvPr id="3" name="Picture 2"/>
          <p:cNvPicPr>
            <a:picLocks noChangeAspect="1" noChangeArrowheads="1"/>
          </p:cNvPicPr>
          <p:nvPr/>
        </p:nvPicPr>
        <p:blipFill>
          <a:blip r:embed="rId2" cstate="print"/>
          <a:srcRect l="5271" t="20833" r="74817" b="22917"/>
          <a:stretch>
            <a:fillRect/>
          </a:stretch>
        </p:blipFill>
        <p:spPr bwMode="auto">
          <a:xfrm>
            <a:off x="5486400" y="762000"/>
            <a:ext cx="3657600" cy="58091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l="5271" t="35417" r="33821" b="6250"/>
          <a:stretch>
            <a:fillRect/>
          </a:stretch>
        </p:blipFill>
        <p:spPr bwMode="auto">
          <a:xfrm>
            <a:off x="609600" y="609600"/>
            <a:ext cx="792480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lls.gif"/>
          <p:cNvPicPr>
            <a:picLocks noChangeAspect="1"/>
          </p:cNvPicPr>
          <p:nvPr/>
        </p:nvPicPr>
        <p:blipFill>
          <a:blip r:embed="rId2" cstate="print"/>
          <a:stretch>
            <a:fillRect/>
          </a:stretch>
        </p:blipFill>
        <p:spPr>
          <a:xfrm>
            <a:off x="685800" y="757237"/>
            <a:ext cx="6055246" cy="373856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52400"/>
            <a:ext cx="8610600" cy="4247317"/>
          </a:xfrm>
          <a:prstGeom prst="rect">
            <a:avLst/>
          </a:prstGeom>
          <a:noFill/>
        </p:spPr>
        <p:txBody>
          <a:bodyPr wrap="square" rtlCol="0">
            <a:spAutoFit/>
          </a:bodyPr>
          <a:lstStyle/>
          <a:p>
            <a:pPr algn="just"/>
            <a:r>
              <a:rPr lang="en-US" b="1" dirty="0" smtClean="0"/>
              <a:t>Gap Junction</a:t>
            </a:r>
          </a:p>
          <a:p>
            <a:pPr algn="just"/>
            <a:endParaRPr lang="en-US" dirty="0" smtClean="0"/>
          </a:p>
          <a:p>
            <a:pPr algn="just">
              <a:buFont typeface="Arial" pitchFamily="34" charset="0"/>
              <a:buChar char="•"/>
            </a:pPr>
            <a:r>
              <a:rPr lang="en-US" dirty="0" smtClean="0"/>
              <a:t>Perhaps the most intriguing cell junction of all is the gap junction. It is one of the most widespread, being found in large numbers in most animal tissues and in practically all animal species. </a:t>
            </a:r>
          </a:p>
          <a:p>
            <a:pPr algn="just"/>
            <a:endParaRPr lang="en-US" dirty="0" smtClean="0"/>
          </a:p>
          <a:p>
            <a:pPr algn="just">
              <a:buFont typeface="Arial" pitchFamily="34" charset="0"/>
              <a:buChar char="•"/>
            </a:pPr>
            <a:r>
              <a:rPr lang="en-US" dirty="0" smtClean="0"/>
              <a:t>This gap is spanned by channel-forming protein molecules that allow inorganic ions and other small water-soluble molecules to pass directly from the cytoplasm of one cell to the cytoplasm of the other, thereby coupling the cells both electrically and metabolically.</a:t>
            </a:r>
          </a:p>
          <a:p>
            <a:pPr algn="just">
              <a:buFont typeface="Arial" pitchFamily="34" charset="0"/>
              <a:buChar char="•"/>
            </a:pPr>
            <a:endParaRPr lang="en-US" dirty="0" smtClean="0"/>
          </a:p>
          <a:p>
            <a:pPr algn="just">
              <a:buFont typeface="Arial" pitchFamily="34" charset="0"/>
              <a:buChar char="•"/>
            </a:pPr>
            <a:r>
              <a:rPr lang="en-US" dirty="0" smtClean="0"/>
              <a:t>Electrical coupling between nerve cells allows action potentials to spread rapidly from cell to cell without the delay that occurs at chemical synapses; this is advantageous where speed and reliability are crucial, as in certain escape responses in fish and insects.</a:t>
            </a:r>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l="5271" t="32292" r="59004" b="21875"/>
          <a:stretch>
            <a:fillRect/>
          </a:stretch>
        </p:blipFill>
        <p:spPr bwMode="auto">
          <a:xfrm>
            <a:off x="1371600" y="1219200"/>
            <a:ext cx="6400800" cy="4616970"/>
          </a:xfrm>
          <a:prstGeom prst="rect">
            <a:avLst/>
          </a:prstGeom>
          <a:noFill/>
          <a:ln w="9525">
            <a:noFill/>
            <a:miter lim="800000"/>
            <a:headEnd/>
            <a:tailEnd/>
          </a:ln>
        </p:spPr>
      </p:pic>
      <p:sp>
        <p:nvSpPr>
          <p:cNvPr id="3" name="TextBox 2"/>
          <p:cNvSpPr txBox="1"/>
          <p:nvPr/>
        </p:nvSpPr>
        <p:spPr>
          <a:xfrm>
            <a:off x="457200" y="609600"/>
            <a:ext cx="3276600" cy="646331"/>
          </a:xfrm>
          <a:prstGeom prst="rect">
            <a:avLst/>
          </a:prstGeom>
          <a:noFill/>
        </p:spPr>
        <p:txBody>
          <a:bodyPr wrap="square" rtlCol="0">
            <a:spAutoFit/>
          </a:bodyPr>
          <a:lstStyle/>
          <a:p>
            <a:r>
              <a:rPr lang="en-US" b="1" dirty="0" smtClean="0"/>
              <a:t>Gap Junction</a:t>
            </a:r>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2438400"/>
            <a:ext cx="4495800" cy="830997"/>
          </a:xfrm>
          <a:prstGeom prst="rect">
            <a:avLst/>
          </a:prstGeom>
          <a:noFill/>
        </p:spPr>
        <p:txBody>
          <a:bodyPr wrap="square" rtlCol="0">
            <a:spAutoFit/>
          </a:bodyPr>
          <a:lstStyle/>
          <a:p>
            <a:pPr algn="ctr"/>
            <a:r>
              <a:rPr lang="en-US" sz="2400" b="1" dirty="0" smtClean="0">
                <a:solidFill>
                  <a:schemeClr val="accent2">
                    <a:lumMod val="75000"/>
                  </a:schemeClr>
                </a:solidFill>
              </a:rPr>
              <a:t>Signaling effects on</a:t>
            </a:r>
          </a:p>
          <a:p>
            <a:pPr algn="ctr"/>
            <a:r>
              <a:rPr lang="en-US" sz="2400" b="1" dirty="0" smtClean="0">
                <a:solidFill>
                  <a:schemeClr val="accent2">
                    <a:lumMod val="75000"/>
                  </a:schemeClr>
                </a:solidFill>
              </a:rPr>
              <a:t>Animal and Cell </a:t>
            </a:r>
            <a:r>
              <a:rPr lang="en-US" sz="2400" b="1" dirty="0" err="1" smtClean="0">
                <a:solidFill>
                  <a:schemeClr val="accent2">
                    <a:lumMod val="75000"/>
                  </a:schemeClr>
                </a:solidFill>
              </a:rPr>
              <a:t>Behaviour</a:t>
            </a:r>
            <a:endParaRPr lang="en-US"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_03_signal_various.jpg"/>
          <p:cNvPicPr>
            <a:picLocks noChangeAspect="1"/>
          </p:cNvPicPr>
          <p:nvPr/>
        </p:nvPicPr>
        <p:blipFill>
          <a:blip r:embed="rId2" cstate="print"/>
          <a:stretch>
            <a:fillRect/>
          </a:stretch>
        </p:blipFill>
        <p:spPr>
          <a:xfrm>
            <a:off x="381000" y="666750"/>
            <a:ext cx="8229600" cy="6119446"/>
          </a:xfrm>
          <a:prstGeom prst="rect">
            <a:avLst/>
          </a:prstGeom>
        </p:spPr>
      </p:pic>
      <p:sp>
        <p:nvSpPr>
          <p:cNvPr id="3" name="TextBox 2"/>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Types of  Cell signaling</a:t>
            </a:r>
            <a:endParaRPr lang="en-US"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nsory-reception-9-728.jpg"/>
          <p:cNvPicPr>
            <a:picLocks noChangeAspect="1"/>
          </p:cNvPicPr>
          <p:nvPr/>
        </p:nvPicPr>
        <p:blipFill>
          <a:blip r:embed="rId2" cstate="print"/>
          <a:srcRect t="16300"/>
          <a:stretch>
            <a:fillRect/>
          </a:stretch>
        </p:blipFill>
        <p:spPr>
          <a:xfrm>
            <a:off x="838200" y="838200"/>
            <a:ext cx="6934200" cy="435292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terial+Behavior+Chemotaxis,+Phototaxis,+and+Other+Taxes.jpg"/>
          <p:cNvPicPr>
            <a:picLocks noChangeAspect="1"/>
          </p:cNvPicPr>
          <p:nvPr/>
        </p:nvPicPr>
        <p:blipFill>
          <a:blip r:embed="rId2" cstate="print"/>
          <a:srcRect l="4651" b="7069"/>
          <a:stretch>
            <a:fillRect/>
          </a:stretch>
        </p:blipFill>
        <p:spPr>
          <a:xfrm>
            <a:off x="76200" y="76200"/>
            <a:ext cx="6248400" cy="4038600"/>
          </a:xfrm>
          <a:prstGeom prst="rect">
            <a:avLst/>
          </a:prstGeom>
        </p:spPr>
      </p:pic>
      <p:pic>
        <p:nvPicPr>
          <p:cNvPr id="4" name="Picture 3" descr="index.jpg"/>
          <p:cNvPicPr>
            <a:picLocks noChangeAspect="1"/>
          </p:cNvPicPr>
          <p:nvPr/>
        </p:nvPicPr>
        <p:blipFill>
          <a:blip r:embed="rId3" cstate="print"/>
          <a:stretch>
            <a:fillRect/>
          </a:stretch>
        </p:blipFill>
        <p:spPr>
          <a:xfrm>
            <a:off x="5486400" y="3511685"/>
            <a:ext cx="3657600" cy="334631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motaxis1.jpg"/>
          <p:cNvPicPr>
            <a:picLocks noChangeAspect="1"/>
          </p:cNvPicPr>
          <p:nvPr/>
        </p:nvPicPr>
        <p:blipFill>
          <a:blip r:embed="rId2" cstate="print"/>
          <a:stretch>
            <a:fillRect/>
          </a:stretch>
        </p:blipFill>
        <p:spPr>
          <a:xfrm>
            <a:off x="0" y="0"/>
            <a:ext cx="9144000" cy="70637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MC3000427_pcbi.1001004.g001.png"/>
          <p:cNvPicPr>
            <a:picLocks noChangeAspect="1"/>
          </p:cNvPicPr>
          <p:nvPr/>
        </p:nvPicPr>
        <p:blipFill>
          <a:blip r:embed="rId2" cstate="print"/>
          <a:stretch>
            <a:fillRect/>
          </a:stretch>
        </p:blipFill>
        <p:spPr>
          <a:xfrm>
            <a:off x="1295400" y="2057400"/>
            <a:ext cx="6400800" cy="30003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ncer-signaltransduction-25-728.jpg"/>
          <p:cNvPicPr>
            <a:picLocks noChangeAspect="1"/>
          </p:cNvPicPr>
          <p:nvPr/>
        </p:nvPicPr>
        <p:blipFill>
          <a:blip r:embed="rId2" cstate="print"/>
          <a:stretch>
            <a:fillRect/>
          </a:stretch>
        </p:blipFill>
        <p:spPr>
          <a:xfrm>
            <a:off x="1104900" y="828675"/>
            <a:ext cx="7315200" cy="5486400"/>
          </a:xfrm>
          <a:prstGeom prst="rect">
            <a:avLst/>
          </a:prstGeom>
        </p:spPr>
      </p:pic>
      <p:sp>
        <p:nvSpPr>
          <p:cNvPr id="3" name="TextBox 2"/>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General process</a:t>
            </a:r>
            <a:endParaRPr lang="en-US"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utocrine-signalling.jpg"/>
          <p:cNvPicPr>
            <a:picLocks noChangeAspect="1"/>
          </p:cNvPicPr>
          <p:nvPr/>
        </p:nvPicPr>
        <p:blipFill>
          <a:blip r:embed="rId2" cstate="print"/>
          <a:srcRect l="3030" r="1515"/>
          <a:stretch>
            <a:fillRect/>
          </a:stretch>
        </p:blipFill>
        <p:spPr>
          <a:xfrm>
            <a:off x="0" y="679335"/>
            <a:ext cx="4800600" cy="2521065"/>
          </a:xfrm>
          <a:prstGeom prst="rect">
            <a:avLst/>
          </a:prstGeom>
        </p:spPr>
      </p:pic>
      <p:sp>
        <p:nvSpPr>
          <p:cNvPr id="4" name="TextBox 3"/>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err="1" smtClean="0"/>
              <a:t>Autocrine</a:t>
            </a:r>
            <a:r>
              <a:rPr lang="en-US" b="1" dirty="0" smtClean="0"/>
              <a:t> signaling</a:t>
            </a:r>
            <a:endParaRPr lang="en-US" b="1" dirty="0"/>
          </a:p>
        </p:txBody>
      </p:sp>
      <p:sp>
        <p:nvSpPr>
          <p:cNvPr id="5" name="TextBox 4"/>
          <p:cNvSpPr txBox="1"/>
          <p:nvPr/>
        </p:nvSpPr>
        <p:spPr>
          <a:xfrm>
            <a:off x="152400" y="3352800"/>
            <a:ext cx="4495800" cy="3139321"/>
          </a:xfrm>
          <a:prstGeom prst="rect">
            <a:avLst/>
          </a:prstGeom>
          <a:noFill/>
          <a:ln>
            <a:solidFill>
              <a:schemeClr val="bg1">
                <a:lumMod val="75000"/>
              </a:schemeClr>
            </a:solidFill>
          </a:ln>
        </p:spPr>
        <p:txBody>
          <a:bodyPr wrap="square" rtlCol="0">
            <a:spAutoFit/>
          </a:bodyPr>
          <a:lstStyle/>
          <a:p>
            <a:pPr algn="just"/>
            <a:r>
              <a:rPr lang="en-US" b="1" dirty="0" smtClean="0"/>
              <a:t>Example 1</a:t>
            </a:r>
            <a:r>
              <a:rPr lang="en-US" dirty="0" smtClean="0"/>
              <a:t>: Activated T cell lymphocytes: Upon activation, "low-affinity" IL-2 receptors are replaced by "high-affinity" IL-2 receptors. The cell then releases IL-2, which binds to its own new IL-2 receptors, causing self-stimulation and ultimately a monoclonal population of T cells. </a:t>
            </a:r>
          </a:p>
          <a:p>
            <a:pPr algn="just"/>
            <a:r>
              <a:rPr lang="en-US" dirty="0" smtClean="0"/>
              <a:t>These T cells can then go on to perform </a:t>
            </a:r>
            <a:r>
              <a:rPr lang="en-US" dirty="0" err="1" smtClean="0"/>
              <a:t>effector</a:t>
            </a:r>
            <a:r>
              <a:rPr lang="en-US" dirty="0" smtClean="0"/>
              <a:t> functions such as macrophage activation, B cell activation, and cell-mediated </a:t>
            </a:r>
            <a:r>
              <a:rPr lang="en-US" dirty="0" err="1" smtClean="0"/>
              <a:t>cytoxicity</a:t>
            </a:r>
            <a:r>
              <a:rPr lang="en-US" dirty="0" smtClean="0"/>
              <a:t>.</a:t>
            </a:r>
            <a:endParaRPr lang="en-US" dirty="0"/>
          </a:p>
        </p:txBody>
      </p:sp>
      <p:pic>
        <p:nvPicPr>
          <p:cNvPr id="7" name="Picture 6" descr="fx1_lrg.jpg"/>
          <p:cNvPicPr>
            <a:picLocks noChangeAspect="1"/>
          </p:cNvPicPr>
          <p:nvPr/>
        </p:nvPicPr>
        <p:blipFill>
          <a:blip r:embed="rId3" cstate="print"/>
          <a:stretch>
            <a:fillRect/>
          </a:stretch>
        </p:blipFill>
        <p:spPr>
          <a:xfrm>
            <a:off x="4876800" y="1154668"/>
            <a:ext cx="4114800" cy="4114800"/>
          </a:xfrm>
          <a:prstGeom prst="rect">
            <a:avLst/>
          </a:prstGeom>
        </p:spPr>
      </p:pic>
      <p:sp>
        <p:nvSpPr>
          <p:cNvPr id="8" name="TextBox 7"/>
          <p:cNvSpPr txBox="1"/>
          <p:nvPr/>
        </p:nvSpPr>
        <p:spPr>
          <a:xfrm>
            <a:off x="5562600" y="5181600"/>
            <a:ext cx="2819400" cy="369332"/>
          </a:xfrm>
          <a:prstGeom prst="rect">
            <a:avLst/>
          </a:prstGeom>
          <a:noFill/>
        </p:spPr>
        <p:txBody>
          <a:bodyPr wrap="square" rtlCol="0">
            <a:spAutoFit/>
          </a:bodyPr>
          <a:lstStyle/>
          <a:p>
            <a:r>
              <a:rPr lang="en-US" b="1" dirty="0" smtClean="0"/>
              <a:t>Example 2</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Figure1-1.png"/>
          <p:cNvPicPr>
            <a:picLocks noChangeAspect="1"/>
          </p:cNvPicPr>
          <p:nvPr/>
        </p:nvPicPr>
        <p:blipFill>
          <a:blip r:embed="rId2" cstate="print"/>
          <a:srcRect l="2778" t="2486" r="2778"/>
          <a:stretch>
            <a:fillRect/>
          </a:stretch>
        </p:blipFill>
        <p:spPr>
          <a:xfrm>
            <a:off x="609600" y="762000"/>
            <a:ext cx="7772400" cy="5977812"/>
          </a:xfrm>
          <a:prstGeom prst="rect">
            <a:avLst/>
          </a:prstGeom>
        </p:spPr>
      </p:pic>
      <p:sp>
        <p:nvSpPr>
          <p:cNvPr id="3" name="TextBox 2"/>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err="1" smtClean="0"/>
              <a:t>juxtacrine</a:t>
            </a:r>
            <a:r>
              <a:rPr lang="en-US" b="1" dirty="0" smtClean="0"/>
              <a:t> signaling: during development</a:t>
            </a:r>
            <a:endParaRPr lang="en-US"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12f29.jpg"/>
          <p:cNvPicPr>
            <a:picLocks noChangeAspect="1"/>
          </p:cNvPicPr>
          <p:nvPr/>
        </p:nvPicPr>
        <p:blipFill>
          <a:blip r:embed="rId2" cstate="print"/>
          <a:stretch>
            <a:fillRect/>
          </a:stretch>
        </p:blipFill>
        <p:spPr>
          <a:xfrm>
            <a:off x="0" y="1447800"/>
            <a:ext cx="9144000" cy="3989261"/>
          </a:xfrm>
          <a:prstGeom prst="rect">
            <a:avLst/>
          </a:prstGeom>
        </p:spPr>
      </p:pic>
      <p:sp>
        <p:nvSpPr>
          <p:cNvPr id="3" name="TextBox 2"/>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err="1" smtClean="0"/>
              <a:t>paracrine</a:t>
            </a:r>
            <a:r>
              <a:rPr lang="en-US" b="1" dirty="0" smtClean="0"/>
              <a:t> signaling: during development</a:t>
            </a:r>
            <a:endParaRPr lang="en-US"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ntigen presentation.jpg"/>
          <p:cNvPicPr>
            <a:picLocks noChangeAspect="1"/>
          </p:cNvPicPr>
          <p:nvPr/>
        </p:nvPicPr>
        <p:blipFill>
          <a:blip r:embed="rId2" cstate="print"/>
          <a:stretch>
            <a:fillRect/>
          </a:stretch>
        </p:blipFill>
        <p:spPr>
          <a:xfrm>
            <a:off x="1143000" y="708584"/>
            <a:ext cx="7315200" cy="5997016"/>
          </a:xfrm>
          <a:prstGeom prst="rect">
            <a:avLst/>
          </a:prstGeom>
        </p:spPr>
      </p:pic>
      <p:sp>
        <p:nvSpPr>
          <p:cNvPr id="3" name="TextBox 2"/>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err="1" smtClean="0"/>
              <a:t>juxtacrine</a:t>
            </a:r>
            <a:r>
              <a:rPr lang="en-US" b="1" dirty="0" smtClean="0"/>
              <a:t> signaling: during immunity </a:t>
            </a:r>
            <a:endParaRPr lang="en-US"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oguchi_fig01.gif"/>
          <p:cNvPicPr>
            <a:picLocks noChangeAspect="1"/>
          </p:cNvPicPr>
          <p:nvPr/>
        </p:nvPicPr>
        <p:blipFill>
          <a:blip r:embed="rId2" cstate="print"/>
          <a:stretch>
            <a:fillRect/>
          </a:stretch>
        </p:blipFill>
        <p:spPr>
          <a:xfrm>
            <a:off x="1952625" y="1619250"/>
            <a:ext cx="5486400" cy="3790604"/>
          </a:xfrm>
          <a:prstGeom prst="rect">
            <a:avLst/>
          </a:prstGeom>
        </p:spPr>
      </p:pic>
      <p:sp>
        <p:nvSpPr>
          <p:cNvPr id="3" name="TextBox 2"/>
          <p:cNvSpPr txBox="1"/>
          <p:nvPr/>
        </p:nvSpPr>
        <p:spPr>
          <a:xfrm>
            <a:off x="0" y="164068"/>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Insulin Signaling- multiple functions</a:t>
            </a:r>
            <a:endParaRPr lang="en-US"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TotalTime>
  <Words>485</Words>
  <Application>Microsoft Office PowerPoint</Application>
  <PresentationFormat>On-screen Show (4:3)</PresentationFormat>
  <Paragraphs>46</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63</cp:revision>
  <dcterms:created xsi:type="dcterms:W3CDTF">2018-08-29T05:44:58Z</dcterms:created>
  <dcterms:modified xsi:type="dcterms:W3CDTF">2018-09-10T09:09:41Z</dcterms:modified>
</cp:coreProperties>
</file>